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87" r:id="rId6"/>
    <p:sldId id="284" r:id="rId7"/>
    <p:sldId id="297" r:id="rId8"/>
    <p:sldId id="296" r:id="rId9"/>
    <p:sldId id="313" r:id="rId10"/>
    <p:sldId id="300" r:id="rId11"/>
    <p:sldId id="317" r:id="rId12"/>
    <p:sldId id="302" r:id="rId13"/>
    <p:sldId id="318" r:id="rId14"/>
    <p:sldId id="319" r:id="rId15"/>
    <p:sldId id="320" r:id="rId16"/>
    <p:sldId id="321" r:id="rId17"/>
    <p:sldId id="322" r:id="rId18"/>
    <p:sldId id="303" r:id="rId19"/>
    <p:sldId id="311" r:id="rId20"/>
    <p:sldId id="304" r:id="rId21"/>
    <p:sldId id="308" r:id="rId22"/>
    <p:sldId id="309" r:id="rId23"/>
    <p:sldId id="299" r:id="rId24"/>
    <p:sldId id="285" r:id="rId25"/>
    <p:sldId id="312" r:id="rId26"/>
    <p:sldId id="306" r:id="rId27"/>
    <p:sldId id="275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44" autoAdjust="0"/>
  </p:normalViewPr>
  <p:slideViewPr>
    <p:cSldViewPr snapToGrid="0" showGuides="1">
      <p:cViewPr varScale="1">
        <p:scale>
          <a:sx n="80" d="100"/>
          <a:sy n="80" d="100"/>
        </p:scale>
        <p:origin x="78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890" y="-11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9/18/2025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5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professional campaign titled 'Born brave' was published in Poland in February, 2008.,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developer turn bug into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2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4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1284500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656588" y="3781708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878" y="3471319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577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926" y="3201745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C71654-96A5-4280-94F3-931C61A9F9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666926" y="2706357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15938" y="1166957"/>
            <a:ext cx="11150600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1241787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-20079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14217" y="13576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1197330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2023623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2114217" y="2228364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1979166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2802004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2114217" y="3006745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2757547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3583808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2114217" y="3788549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3539351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4368127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2114217" y="450936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4323670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5154771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2114217" y="5270612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5110314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1294284" y="5929749"/>
            <a:ext cx="10237316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2114217" y="613449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845247" y="5910692"/>
            <a:ext cx="731520" cy="73152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723239" y="6468423"/>
            <a:ext cx="24128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– Fatma ElSayed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63021" y="6461797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2024/2025</a:t>
            </a:r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hmed.abdelsatar@fci.bu.edu.eg" TargetMode="External"/><Relationship Id="rId2" Type="http://schemas.openxmlformats.org/officeDocument/2006/relationships/hyperlink" Target="https://bu.edu.eg/staff/ahmed.abdelsatar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096" y="2286001"/>
            <a:ext cx="7882004" cy="1308100"/>
          </a:xfrm>
        </p:spPr>
        <p:txBody>
          <a:bodyPr/>
          <a:lstStyle/>
          <a:p>
            <a:pPr algn="ctr"/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</a:t>
            </a:r>
            <a:b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Contract </a:t>
            </a:r>
            <a:r>
              <a:rPr lang="en-US" sz="3600" b="0" cap="non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36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 txBox="1">
            <a:spLocks/>
          </p:cNvSpPr>
          <p:nvPr/>
        </p:nvSpPr>
        <p:spPr>
          <a:xfrm>
            <a:off x="2062096" y="4079889"/>
            <a:ext cx="7882004" cy="162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Fatma ElSayed</a:t>
            </a:r>
          </a:p>
          <a:p>
            <a:pPr algn="ctr">
              <a:spcAft>
                <a:spcPts val="1200"/>
              </a:spcAft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Yousry </a:t>
            </a:r>
          </a:p>
          <a:p>
            <a:pPr algn="ctr">
              <a:spcBef>
                <a:spcPts val="1200"/>
              </a:spcBef>
            </a:pPr>
            <a:r>
              <a:rPr lang="en-US" sz="2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Department </a:t>
            </a:r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4202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Requirement </a:t>
            </a: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Analysis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6 Imagen" descr="dilbertsoftwarerequire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709" y="1353570"/>
            <a:ext cx="6821979" cy="5055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7 Rectángulo"/>
          <p:cNvSpPr>
            <a:spLocks noChangeArrowheads="1"/>
          </p:cNvSpPr>
          <p:nvPr/>
        </p:nvSpPr>
        <p:spPr bwMode="auto">
          <a:xfrm>
            <a:off x="469387" y="3404299"/>
            <a:ext cx="41862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</a:rPr>
              <a:t>Find out what the client want the software to do	</a:t>
            </a:r>
            <a:endParaRPr lang="es-E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1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Design</a:t>
            </a:r>
          </a:p>
        </p:txBody>
      </p:sp>
      <p:pic>
        <p:nvPicPr>
          <p:cNvPr id="6" name="6 Imagen" descr="simplic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9300" y="1243011"/>
            <a:ext cx="2841308" cy="555783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828675" y="3262313"/>
            <a:ext cx="500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</a:rPr>
              <a:t>Planning the software solution	</a:t>
            </a:r>
            <a:endParaRPr lang="es-E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986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Implementation</a:t>
            </a:r>
          </a:p>
        </p:txBody>
      </p:sp>
      <p:pic>
        <p:nvPicPr>
          <p:cNvPr id="8" name="3 Imagen" descr="phd120804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436" y="1558289"/>
            <a:ext cx="9100068" cy="3943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5250095" y="5701094"/>
            <a:ext cx="1428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</a:rPr>
              <a:t>Code!!!	</a:t>
            </a:r>
            <a:endParaRPr lang="es-E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1446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Testing</a:t>
            </a:r>
          </a:p>
        </p:txBody>
      </p:sp>
      <p:pic>
        <p:nvPicPr>
          <p:cNvPr id="6" name="2 Imagen" descr="phd011406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457324"/>
            <a:ext cx="8507114" cy="368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2239020" y="5501651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 dirty="0">
                <a:latin typeface="Times New Roman" panose="02020603050405020304" pitchFamily="18" charset="0"/>
              </a:rPr>
              <a:t>Executing the application trying to find software bugs	</a:t>
            </a:r>
            <a:endParaRPr lang="es-E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5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464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Maintenance</a:t>
            </a:r>
          </a:p>
        </p:txBody>
      </p: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1926746" y="2286000"/>
            <a:ext cx="8086725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Any software engineering activity oriented to change an existing software product or to improve or plan for future changes. 	</a:t>
            </a:r>
            <a:endParaRPr lang="es-E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6735" y="2990713"/>
            <a:ext cx="412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2234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387" y="1381628"/>
            <a:ext cx="21755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Hours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906" y="1976071"/>
            <a:ext cx="1896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Lecture: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384" y="1976071"/>
            <a:ext cx="6379692" cy="34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5825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 and contact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780370" y="1510216"/>
            <a:ext cx="15536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Materials</a:t>
            </a:r>
          </a:p>
        </p:txBody>
      </p:sp>
      <p:sp>
        <p:nvSpPr>
          <p:cNvPr id="8" name="Google Shape;123;p4"/>
          <p:cNvSpPr txBox="1">
            <a:spLocks/>
          </p:cNvSpPr>
          <p:nvPr/>
        </p:nvSpPr>
        <p:spPr>
          <a:xfrm>
            <a:off x="780370" y="1874071"/>
            <a:ext cx="10360538" cy="247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materials will be available at my BU page</a:t>
            </a:r>
          </a:p>
          <a:p>
            <a:pPr marL="0" indent="0">
              <a:spcBef>
                <a:spcPts val="640"/>
              </a:spcBef>
              <a:buClr>
                <a:srgbClr val="244061"/>
              </a:buClr>
              <a:buSzPct val="100000"/>
              <a:buNone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link:   	</a:t>
            </a: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https://bu.edu.eg/staff/ahmed.abdelsatar</a:t>
            </a:r>
            <a:endParaRPr lang="en-US" sz="2600" dirty="0">
              <a:solidFill>
                <a:srgbClr val="24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40"/>
              </a:spcBef>
              <a:buClr>
                <a:srgbClr val="244061"/>
              </a:buClr>
              <a:buSzPct val="100000"/>
              <a:buNone/>
            </a:pPr>
            <a:endParaRPr lang="ar-EG" sz="2600" dirty="0">
              <a:solidFill>
                <a:srgbClr val="24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Email: </a:t>
            </a: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ahmed.abdelsatar@fci.bu.edu.eg</a:t>
            </a: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24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need the admin to contact me for any further announcements</a:t>
            </a: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24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40"/>
              </a:spcBef>
              <a:buClr>
                <a:srgbClr val="244061"/>
              </a:buClr>
              <a:buSzPct val="100000"/>
              <a:buFont typeface="Wingdings" panose="05000000000000000000" pitchFamily="2" charset="2"/>
              <a:buChar char="Ø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8" indent="-20637" algn="just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08D83-23A0-4AD4-897F-906AFCC0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1425872"/>
            <a:ext cx="9235246" cy="4977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BE3CF5-746A-439A-A1D9-4DFACC81C584}"/>
              </a:ext>
            </a:extLst>
          </p:cNvPr>
          <p:cNvSpPr/>
          <p:nvPr/>
        </p:nvSpPr>
        <p:spPr>
          <a:xfrm>
            <a:off x="1214438" y="3586163"/>
            <a:ext cx="1971675" cy="328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865F0-D6B8-4322-B743-7C8706331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50" y="1507396"/>
            <a:ext cx="9697212" cy="48147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FD5C12-F22A-4E4A-80AF-58330911CD71}"/>
              </a:ext>
            </a:extLst>
          </p:cNvPr>
          <p:cNvSpPr/>
          <p:nvPr/>
        </p:nvSpPr>
        <p:spPr>
          <a:xfrm>
            <a:off x="1519238" y="4462463"/>
            <a:ext cx="1971675" cy="328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643" y="2666990"/>
            <a:ext cx="3143623" cy="3657600"/>
          </a:xfrm>
          <a:prstGeom prst="rect">
            <a:avLst/>
          </a:prstGeom>
        </p:spPr>
      </p:pic>
      <p:sp>
        <p:nvSpPr>
          <p:cNvPr id="7" name="Google Shape;110;p2"/>
          <p:cNvSpPr txBox="1">
            <a:spLocks/>
          </p:cNvSpPr>
          <p:nvPr/>
        </p:nvSpPr>
        <p:spPr>
          <a:xfrm>
            <a:off x="4458572" y="2666990"/>
            <a:ext cx="3263028" cy="106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05867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Expectations?</a:t>
            </a:r>
          </a:p>
        </p:txBody>
      </p:sp>
    </p:spTree>
    <p:extLst>
      <p:ext uri="{BB962C8B-B14F-4D97-AF65-F5344CB8AC3E}">
        <p14:creationId xmlns:p14="http://schemas.microsoft.com/office/powerpoint/2010/main" val="344388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339360"/>
            <a:ext cx="30844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Grade Distribution*</a:t>
            </a:r>
          </a:p>
        </p:txBody>
      </p:sp>
      <p:sp>
        <p:nvSpPr>
          <p:cNvPr id="8" name="Google Shape;123;p4"/>
          <p:cNvSpPr txBox="1">
            <a:spLocks/>
          </p:cNvSpPr>
          <p:nvPr/>
        </p:nvSpPr>
        <p:spPr>
          <a:xfrm>
            <a:off x="467544" y="2161455"/>
            <a:ext cx="5768156" cy="417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rgbClr val="244061"/>
              </a:buClr>
              <a:buSzPts val="3200"/>
              <a:buNone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Total Grade		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Exam		50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Year’s Work 		50</a:t>
            </a:r>
          </a:p>
          <a:p>
            <a:pPr marL="742950" lvl="1" indent="-1079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40"/>
              </a:spcBef>
              <a:buClr>
                <a:srgbClr val="244061"/>
              </a:buClr>
              <a:buSzPts val="3200"/>
              <a:buNone/>
            </a:pPr>
            <a:r>
              <a:rPr lang="en-US" sz="2600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Year’s Work: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Mid-Term Exam	20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Labs			20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Char char="–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			10</a:t>
            </a:r>
          </a:p>
          <a:p>
            <a:pPr marL="109538" indent="-20637" algn="just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9793" y="6332561"/>
            <a:ext cx="4011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*: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subject to change during the term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7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387" y="1410073"/>
            <a:ext cx="16213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Resources</a:t>
            </a:r>
          </a:p>
        </p:txBody>
      </p:sp>
      <p:sp>
        <p:nvSpPr>
          <p:cNvPr id="8" name="Google Shape;123;p4"/>
          <p:cNvSpPr txBox="1">
            <a:spLocks/>
          </p:cNvSpPr>
          <p:nvPr/>
        </p:nvSpPr>
        <p:spPr>
          <a:xfrm>
            <a:off x="469387" y="2302881"/>
            <a:ext cx="7474463" cy="279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244061"/>
              </a:buClr>
              <a:buSzPts val="3200"/>
              <a:buFontTx/>
              <a:buChar char="-"/>
            </a:pPr>
            <a:r>
              <a:rPr lang="en-US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Notes </a:t>
            </a:r>
          </a:p>
          <a:p>
            <a:pPr marL="0" indent="0" algn="just">
              <a:spcBef>
                <a:spcPts val="0"/>
              </a:spcBef>
              <a:buClr>
                <a:srgbClr val="244061"/>
              </a:buClr>
              <a:buSzPts val="3200"/>
              <a:buNone/>
            </a:pPr>
            <a:endParaRPr lang="en-US" dirty="0">
              <a:solidFill>
                <a:srgbClr val="24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rgbClr val="244061"/>
              </a:buClr>
              <a:buSzPts val="3200"/>
              <a:buFontTx/>
              <a:buChar char="-"/>
            </a:pPr>
            <a:r>
              <a:rPr lang="en-US" dirty="0">
                <a:solidFill>
                  <a:srgbClr val="24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Sommerville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“Software Engineering”, 9th Edition, Addison Wesley.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35" y="1685254"/>
            <a:ext cx="3282891" cy="402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84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Course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847" y="1367697"/>
            <a:ext cx="17123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Contents *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0867" y="6349367"/>
            <a:ext cx="4011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*: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subject to change during the term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98" y="1408263"/>
            <a:ext cx="7806113" cy="49411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843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Finally…</a:t>
            </a:r>
          </a:p>
        </p:txBody>
      </p:sp>
      <p:pic>
        <p:nvPicPr>
          <p:cNvPr id="7" name="Google Shape;22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552" y="1400969"/>
            <a:ext cx="2162506" cy="134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9;p19" descr="اذاعة عن اتقان العمل بالفقرات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52" y="3134461"/>
            <a:ext cx="4643438" cy="29628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86489" y="1702645"/>
            <a:ext cx="4977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r-EG" sz="3600" b="1" dirty="0"/>
              <a:t>”</a:t>
            </a:r>
            <a:r>
              <a:rPr lang="ar-EG" sz="3600" dirty="0"/>
              <a:t>مـنْ </a:t>
            </a:r>
            <a:r>
              <a:rPr lang="ar-EG" sz="3600" b="1" dirty="0">
                <a:solidFill>
                  <a:srgbClr val="FF0000"/>
                </a:solidFill>
              </a:rPr>
              <a:t>غــشّ</a:t>
            </a:r>
            <a:r>
              <a:rPr lang="ar-SA" sz="3600" b="1" dirty="0">
                <a:solidFill>
                  <a:srgbClr val="FF0000"/>
                </a:solidFill>
              </a:rPr>
              <a:t>نا</a:t>
            </a:r>
            <a:r>
              <a:rPr lang="ar-EG" sz="3600" b="1" dirty="0">
                <a:solidFill>
                  <a:srgbClr val="FF0000"/>
                </a:solidFill>
              </a:rPr>
              <a:t> </a:t>
            </a:r>
            <a:r>
              <a:rPr lang="ar-EG" sz="3600" dirty="0"/>
              <a:t>فليس مـنـّـــا</a:t>
            </a:r>
            <a:r>
              <a:rPr lang="ar-EG" sz="3600" b="1" dirty="0"/>
              <a:t> “</a:t>
            </a:r>
          </a:p>
        </p:txBody>
      </p:sp>
      <p:sp>
        <p:nvSpPr>
          <p:cNvPr id="9" name="Rectangle 8"/>
          <p:cNvSpPr/>
          <p:nvPr/>
        </p:nvSpPr>
        <p:spPr>
          <a:xfrm>
            <a:off x="6294187" y="2481591"/>
            <a:ext cx="5363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Cheating and copying is never ok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7073" y="3397331"/>
            <a:ext cx="5267789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be caught cheating?</a:t>
            </a:r>
          </a:p>
          <a:p>
            <a:pPr marL="6858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“Zero”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in that exam</a:t>
            </a:r>
          </a:p>
          <a:p>
            <a:pPr marL="6858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“Publish”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name with the grade </a:t>
            </a:r>
          </a:p>
        </p:txBody>
      </p:sp>
    </p:spTree>
    <p:extLst>
      <p:ext uri="{BB962C8B-B14F-4D97-AF65-F5344CB8AC3E}">
        <p14:creationId xmlns:p14="http://schemas.microsoft.com/office/powerpoint/2010/main" val="29291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48" y="3443291"/>
            <a:ext cx="10320725" cy="1071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Software Engineering</a:t>
            </a:r>
            <a:br>
              <a:rPr lang="en-US" sz="3600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916" y="3357019"/>
            <a:ext cx="5011410" cy="651448"/>
          </a:xfrm>
        </p:spPr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4217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49" y="4217129"/>
            <a:ext cx="5271881" cy="22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576125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Where</a:t>
            </a:r>
            <a:r>
              <a:rPr lang="es-ES_tradnl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Can </a:t>
            </a: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</a:t>
            </a:r>
            <a:r>
              <a:rPr lang="es-ES_tradnl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Find</a:t>
            </a:r>
            <a:r>
              <a:rPr lang="es-ES_tradnl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Software?</a:t>
            </a:r>
            <a:endParaRPr lang="es-ES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161" y="1456266"/>
            <a:ext cx="32179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3200"/>
              <a:buFont typeface="Wingdings 2" panose="05020102010507070707" pitchFamily="18" charset="2"/>
              <a:buNone/>
            </a:pPr>
            <a:r>
              <a:rPr lang="es-ES_tradnl" altLang="en-US" sz="2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Some</a:t>
            </a:r>
            <a:r>
              <a:rPr lang="es-ES_tradnl" alt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popular </a:t>
            </a:r>
            <a:r>
              <a:rPr lang="es-ES_tradnl" altLang="en-US" sz="2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ones</a:t>
            </a:r>
            <a:r>
              <a:rPr lang="es-ES_tradnl" alt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</a:t>
            </a:r>
            <a:endParaRPr lang="es-ES" altLang="en-US" sz="26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88" y="1852051"/>
            <a:ext cx="4790602" cy="22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9" y="2654918"/>
            <a:ext cx="5512750" cy="284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9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576125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s-ES_tradnl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_tradnl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s-ES_tradnl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Software?</a:t>
            </a:r>
            <a:endParaRPr lang="es-ES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6932" y="1456266"/>
            <a:ext cx="2390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3200"/>
              <a:buFont typeface="Wingdings 2" panose="05020102010507070707" pitchFamily="18" charset="2"/>
              <a:buNone/>
            </a:pPr>
            <a:r>
              <a:rPr lang="es-ES_tradnl" alt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</a:t>
            </a:r>
            <a:r>
              <a:rPr lang="es-ES_tradnl" altLang="en-US" sz="2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even</a:t>
            </a:r>
            <a:r>
              <a:rPr lang="es-ES_tradnl" alt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…</a:t>
            </a:r>
            <a:endParaRPr lang="es-ES" altLang="en-US" sz="26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3 Imagen" descr="iphone3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585289"/>
            <a:ext cx="296703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4 Imagen" descr="celular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014039"/>
            <a:ext cx="3429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0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100138" y="2146808"/>
            <a:ext cx="937259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4400" dirty="0"/>
              <a:t>Software </a:t>
            </a:r>
            <a:r>
              <a:rPr lang="es-ES_tradnl" altLang="en-US" sz="4400" dirty="0" err="1"/>
              <a:t>is</a:t>
            </a:r>
            <a:r>
              <a:rPr lang="es-ES_tradnl" altLang="en-US" sz="4400" dirty="0"/>
              <a:t> </a:t>
            </a:r>
            <a:r>
              <a:rPr lang="es-ES_tradnl" altLang="en-US" sz="4400" dirty="0" err="1"/>
              <a:t>everywhere</a:t>
            </a:r>
            <a:r>
              <a:rPr lang="es-ES_tradnl" altLang="en-US" sz="4400" dirty="0"/>
              <a:t> and </a:t>
            </a:r>
            <a:r>
              <a:rPr lang="es-ES_tradnl" altLang="en-US" sz="4400" dirty="0" err="1"/>
              <a:t>our</a:t>
            </a:r>
            <a:r>
              <a:rPr lang="es-ES_tradnl" altLang="en-US" sz="4400" dirty="0"/>
              <a:t> </a:t>
            </a:r>
            <a:r>
              <a:rPr lang="es-ES_tradnl" altLang="en-US" sz="4400" dirty="0" err="1"/>
              <a:t>society</a:t>
            </a:r>
            <a:r>
              <a:rPr lang="es-ES_tradnl" altLang="en-US" sz="4400" dirty="0"/>
              <a:t> </a:t>
            </a:r>
            <a:r>
              <a:rPr lang="es-ES_tradnl" altLang="en-US" sz="4400" dirty="0" err="1"/>
              <a:t>is</a:t>
            </a:r>
            <a:r>
              <a:rPr lang="es-ES_tradnl" altLang="en-US" sz="4400" dirty="0"/>
              <a:t> </a:t>
            </a:r>
            <a:r>
              <a:rPr lang="es-ES_tradnl" altLang="en-US" sz="4400" dirty="0" err="1"/>
              <a:t>now</a:t>
            </a:r>
            <a:r>
              <a:rPr lang="es-ES_tradnl" altLang="en-US" sz="4400" dirty="0"/>
              <a:t> </a:t>
            </a:r>
            <a:r>
              <a:rPr lang="es-ES_tradnl" altLang="en-US" sz="4400" dirty="0" err="1"/>
              <a:t>totally</a:t>
            </a:r>
            <a:r>
              <a:rPr lang="es-ES_tradnl" altLang="en-US" sz="4400" dirty="0"/>
              <a:t> </a:t>
            </a:r>
            <a:r>
              <a:rPr lang="es-ES_tradnl" altLang="en-US" sz="4400" dirty="0" err="1"/>
              <a:t>dependent</a:t>
            </a:r>
            <a:r>
              <a:rPr lang="es-ES_tradnl" altLang="en-US" sz="4400" dirty="0"/>
              <a:t> </a:t>
            </a:r>
            <a:r>
              <a:rPr lang="es-ES_tradnl" altLang="en-US" sz="4400" dirty="0" err="1"/>
              <a:t>on</a:t>
            </a:r>
            <a:r>
              <a:rPr lang="es-ES_tradnl" altLang="en-US" sz="4400" dirty="0"/>
              <a:t> software-</a:t>
            </a:r>
            <a:r>
              <a:rPr lang="es-ES_tradnl" altLang="en-US" sz="4400" dirty="0" err="1"/>
              <a:t>intensive</a:t>
            </a:r>
            <a:r>
              <a:rPr lang="es-ES_tradnl" altLang="en-US" sz="4400" dirty="0"/>
              <a:t> </a:t>
            </a:r>
            <a:r>
              <a:rPr lang="es-ES_tradnl" altLang="en-US" sz="4400" dirty="0" err="1"/>
              <a:t>systems</a:t>
            </a:r>
            <a:r>
              <a:rPr lang="es-ES_tradnl" altLang="en-US" sz="4400" dirty="0"/>
              <a:t>.</a:t>
            </a:r>
            <a:endParaRPr lang="es-ES" altLang="en-US" sz="4400" dirty="0"/>
          </a:p>
          <a:p>
            <a:endParaRPr lang="es-E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8675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87989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Project Success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41"/>
          <a:stretch/>
        </p:blipFill>
        <p:spPr>
          <a:xfrm>
            <a:off x="6917187" y="2593691"/>
            <a:ext cx="5077832" cy="29212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4283" y="1379074"/>
            <a:ext cx="10539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Standish group has been publishing reports on the success of software projects since 1994. In its report (2020) it defines: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8434" y="2447508"/>
            <a:ext cx="586711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all projects were being delivered on time, on budget, with the required features and functions.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late, or over budget, or not delivering all the required features.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either canceled before delivery or delivered but never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9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290977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Common issues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1014413" y="1579096"/>
            <a:ext cx="9798452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/>
              <a:t>Poor, or lack of, user involvement.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/>
              <a:t>Lack of clear business objectives.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/>
              <a:t>Under and over building –not building all the required features and building features that are never used.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Bad documentation.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4840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3995581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s-ES_tradnl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Software Engineering</a:t>
            </a:r>
            <a:endParaRPr lang="es-ES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endParaRPr lang="en-US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36" y="3994150"/>
            <a:ext cx="6126464" cy="286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1" y="1286708"/>
            <a:ext cx="593719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387" y="424934"/>
            <a:ext cx="606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Phases</a:t>
            </a:r>
            <a:r>
              <a:rPr lang="es-ES_tradnl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</a:t>
            </a:r>
            <a:r>
              <a:rPr lang="es-ES_tradnl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Software </a:t>
            </a:r>
            <a:r>
              <a:rPr lang="es-ES_tradnl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Development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5 Elipse"/>
          <p:cNvSpPr/>
          <p:nvPr/>
        </p:nvSpPr>
        <p:spPr>
          <a:xfrm>
            <a:off x="781205" y="1482589"/>
            <a:ext cx="2719396" cy="1055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Analysis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9 Elipse"/>
          <p:cNvSpPr/>
          <p:nvPr/>
        </p:nvSpPr>
        <p:spPr>
          <a:xfrm>
            <a:off x="2568950" y="2395610"/>
            <a:ext cx="2734759" cy="102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Design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0 Elipse"/>
          <p:cNvSpPr/>
          <p:nvPr/>
        </p:nvSpPr>
        <p:spPr>
          <a:xfrm>
            <a:off x="4063801" y="3331896"/>
            <a:ext cx="3027653" cy="1029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1 Elipse"/>
          <p:cNvSpPr/>
          <p:nvPr/>
        </p:nvSpPr>
        <p:spPr>
          <a:xfrm>
            <a:off x="5946135" y="4276498"/>
            <a:ext cx="2640170" cy="101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2 Elipse"/>
          <p:cNvSpPr/>
          <p:nvPr/>
        </p:nvSpPr>
        <p:spPr>
          <a:xfrm>
            <a:off x="7811042" y="5108873"/>
            <a:ext cx="2773676" cy="901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endParaRPr lang="es-E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52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16c05727-aa75-4e4a-9b5f-8a80a116589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485</Words>
  <Application>Microsoft Office PowerPoint</Application>
  <PresentationFormat>Widescreen</PresentationFormat>
  <Paragraphs>103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Wingdings</vt:lpstr>
      <vt:lpstr>Wingdings 2</vt:lpstr>
      <vt:lpstr>Office Theme</vt:lpstr>
      <vt:lpstr>Software Engineering Course Contract 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Next: Introduction To Software Engineering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2024-08-04T10:55:04Z</dcterms:created>
  <dcterms:modified xsi:type="dcterms:W3CDTF">2025-09-18T21:04:14Z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